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CCCCCC"/>
    <a:srgbClr val="000000"/>
    <a:srgbClr val="B0B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3"/>
    <p:restoredTop sz="96625"/>
  </p:normalViewPr>
  <p:slideViewPr>
    <p:cSldViewPr snapToGrid="0">
      <p:cViewPr varScale="1">
        <p:scale>
          <a:sx n="79" d="100"/>
          <a:sy n="79" d="100"/>
        </p:scale>
        <p:origin x="1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FC07-39F3-1D21-EB9E-844783285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15848-FB56-1134-0CB4-66BE284CB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C481D-3BD5-9B01-6243-D08923ADC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D325-AA3A-F67F-D6B7-2DE03922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03865-FAA4-7A76-339F-0FEFEEFA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5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FA81-139C-8215-BFB8-FDABC6EBA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3138D-D441-6A70-4613-9449219E9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EDC17-BC31-B00F-4CD6-5FD811D5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974B0-350B-2C5B-152B-8A6566FB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EE0A1-7BB8-E995-2700-9C38E6CB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9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D084F-48DA-DFCD-5468-57AA1F69A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7C558-CA13-81CC-34C5-08BD97597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C679E-7B16-D24D-C11E-7F6F0791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ADFF1-F620-A4EF-0B06-A1594CF14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B7690-3EDB-789D-5F2C-AA30C64F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B74D-487F-0BB6-9BA4-D92D2AE4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AD54A-7798-1345-95A3-42BC578C2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04949-AD28-D81E-D66A-8AF9CBAA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3EB1-5842-6A34-CC94-8280127E1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6B598-10E2-98E3-CE48-FF420DD1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29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31DE-057C-A50A-73FF-C173EEC9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49460-C5D2-B0A3-252E-0D1DC5E83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7B78C-C115-ACF6-FDC3-30FCEB35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6CF5A-C30A-C7AE-F5C5-D7AF3E8C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02FBF-6E7F-A6F6-CE3D-95208527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1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5C87-BDAB-04F4-F529-19305BF8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289DA-C315-1C48-784F-F60FFADF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1EA98-0C42-B871-4F16-01407A19C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6740F-0062-9A05-7DD4-ED2E6290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45F53-F2D4-D38A-010C-C501C00B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45CE6-A1F3-CF35-EC3C-80B44D2E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1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5700-FD60-319D-EEC0-5773229B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D0156-A638-38E8-EAE9-B036DA31C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B5F00-15A7-2E4A-651B-5EA8A5A59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59A69-6BB5-58E9-5AC4-5C2FBE20A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C5BC46-39DC-196B-B648-41BF66BC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2A90B-89C5-186B-8661-7559CD4F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7AD43-ED89-2ABA-86F4-4838D0E8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DF2F3-172A-C486-CC07-C4827C43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37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BC28-5A19-0C04-39FA-C356B2D2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30176-1215-2900-5E4C-123117F2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A6169E-837E-BE12-746E-CF2F52EF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59933-0E31-BA53-B942-75D81703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5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5D0C32-F70B-F902-027A-78729F7F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3A6D0-90F2-E81E-E274-2BD814838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DE6E5-C287-0C8C-048D-327CCAFF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4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6B77-5D32-24CB-7D5A-6C927481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D664-5869-7C90-8A3A-05FA6D83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91C4A-3598-E96C-D3EE-6FAB3111C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29657-6535-5D83-F82E-18E54664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58CC9-1B4D-BA4A-FEF3-8EF464DB7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C2306-E9FA-31F0-0899-97D385E3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8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D133-4279-F84E-688F-EAD1E5151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D97BE-4364-499F-485A-C717CB73A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23E8C-6A65-C7BA-B4E9-34BD8F36D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AF303-CBED-3DAB-2122-BD36053E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9AB9E-2F72-FEEA-EA3A-97FDAEA96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6BDBE-E216-5D59-AA0A-8FC49D1F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4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774C7-E754-A6E0-1D8D-2A34D990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3FF66-7ABC-2197-4E56-22E954DDB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E3F3F-933D-9E5E-FF93-8F58DF39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5D16A8-B05E-EA45-BE7F-686ED229A85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A5AFC-DB05-B446-2EFE-C9D33BF60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043A5-863E-5265-8501-211BF3D1F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042EB-C509-7A4A-880C-B82BBD35C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6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409B8-9B77-22D7-477F-FD5074DF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92D3C48-05F5-C32E-0F88-C36EDAF2A7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770151"/>
              </p:ext>
            </p:extLst>
          </p:nvPr>
        </p:nvGraphicFramePr>
        <p:xfrm>
          <a:off x="4743054" y="597346"/>
          <a:ext cx="3614397" cy="1972120"/>
        </p:xfrm>
        <a:graphic>
          <a:graphicData uri="http://schemas.openxmlformats.org/drawingml/2006/table">
            <a:tbl>
              <a:tblPr/>
              <a:tblGrid>
                <a:gridCol w="998538">
                  <a:extLst>
                    <a:ext uri="{9D8B030D-6E8A-4147-A177-3AD203B41FA5}">
                      <a16:colId xmlns:a16="http://schemas.microsoft.com/office/drawing/2014/main" val="3754287155"/>
                    </a:ext>
                  </a:extLst>
                </a:gridCol>
                <a:gridCol w="622650">
                  <a:extLst>
                    <a:ext uri="{9D8B030D-6E8A-4147-A177-3AD203B41FA5}">
                      <a16:colId xmlns:a16="http://schemas.microsoft.com/office/drawing/2014/main" val="2630360624"/>
                    </a:ext>
                  </a:extLst>
                </a:gridCol>
                <a:gridCol w="506896">
                  <a:extLst>
                    <a:ext uri="{9D8B030D-6E8A-4147-A177-3AD203B41FA5}">
                      <a16:colId xmlns:a16="http://schemas.microsoft.com/office/drawing/2014/main" val="2137380950"/>
                    </a:ext>
                  </a:extLst>
                </a:gridCol>
                <a:gridCol w="467139">
                  <a:extLst>
                    <a:ext uri="{9D8B030D-6E8A-4147-A177-3AD203B41FA5}">
                      <a16:colId xmlns:a16="http://schemas.microsoft.com/office/drawing/2014/main" val="583014570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516207542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965753163"/>
                    </a:ext>
                  </a:extLst>
                </a:gridCol>
              </a:tblGrid>
              <a:tr h="273976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 Model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Test</a:t>
                      </a:r>
                      <a:endParaRPr lang="en-IN" sz="900" b="1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CV</a:t>
                      </a:r>
                      <a:endParaRPr lang="en-IN" sz="900" b="1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746636"/>
                  </a:ext>
                </a:extLst>
              </a:tr>
              <a:tr h="2005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Adj R²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RMSE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MAE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sMAPE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sMAPE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772214"/>
                  </a:ext>
                </a:extLst>
              </a:tr>
              <a:tr h="2940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ElasticNet</a:t>
                      </a:r>
                      <a:endParaRPr lang="en-IN" sz="900" i="0" dirty="0"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0.9961</a:t>
                      </a:r>
                      <a:endParaRPr lang="en-IN" sz="900" i="0" dirty="0"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7.63</a:t>
                      </a:r>
                      <a:endParaRPr lang="en-IN" sz="900" i="0" dirty="0"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5.91</a:t>
                      </a:r>
                      <a:endParaRPr lang="en-IN" sz="900" i="0" dirty="0"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1.16</a:t>
                      </a:r>
                      <a:endParaRPr lang="en-IN" sz="900" i="0" dirty="0"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19.26</a:t>
                      </a:r>
                      <a:endParaRPr lang="en-IN" sz="900" i="0" dirty="0">
                        <a:effectLst/>
                        <a:latin typeface="+mn-lt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961332"/>
                  </a:ext>
                </a:extLst>
              </a:tr>
              <a:tr h="2005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  Lasso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0.9959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7.81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5.88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1.15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23.50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522079"/>
                  </a:ext>
                </a:extLst>
              </a:tr>
              <a:tr h="2005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  Ridge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0.9958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7.98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6.20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1.21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20.42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02141"/>
                  </a:ext>
                </a:extLst>
              </a:tr>
              <a:tr h="2005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  CatBoost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0.9932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10.22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8.31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1.62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24.69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832536"/>
                  </a:ext>
                </a:extLst>
              </a:tr>
              <a:tr h="2005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  XGBoost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0.9921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11.01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8.64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1.67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25.02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41424"/>
                  </a:ext>
                </a:extLst>
              </a:tr>
              <a:tr h="2005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  LightGBM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0.9910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11.72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9.64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1.88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30.70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241073"/>
                  </a:ext>
                </a:extLst>
              </a:tr>
              <a:tr h="2005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  RandomForest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0.9869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14.13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12.18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2.44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32.65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077314"/>
                  </a:ext>
                </a:extLst>
              </a:tr>
            </a:tbl>
          </a:graphicData>
        </a:graphic>
      </p:graphicFrame>
      <p:grpSp>
        <p:nvGrpSpPr>
          <p:cNvPr id="71" name="Group 70">
            <a:extLst>
              <a:ext uri="{FF2B5EF4-FFF2-40B4-BE49-F238E27FC236}">
                <a16:creationId xmlns:a16="http://schemas.microsoft.com/office/drawing/2014/main" id="{F602F1F3-85A0-2CF8-B790-3FC5922C4E23}"/>
              </a:ext>
            </a:extLst>
          </p:cNvPr>
          <p:cNvGrpSpPr/>
          <p:nvPr/>
        </p:nvGrpSpPr>
        <p:grpSpPr>
          <a:xfrm>
            <a:off x="338327" y="3120239"/>
            <a:ext cx="3914070" cy="2521174"/>
            <a:chOff x="128015" y="2745335"/>
            <a:chExt cx="4046448" cy="264384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CDE39C8-FC12-3208-72CF-253C94A78A73}"/>
                </a:ext>
              </a:extLst>
            </p:cNvPr>
            <p:cNvGrpSpPr/>
            <p:nvPr/>
          </p:nvGrpSpPr>
          <p:grpSpPr>
            <a:xfrm>
              <a:off x="128015" y="2885055"/>
              <a:ext cx="4046448" cy="2504128"/>
              <a:chOff x="173735" y="283925"/>
              <a:chExt cx="4597046" cy="2943353"/>
            </a:xfrm>
          </p:grpSpPr>
          <p:pic>
            <p:nvPicPr>
              <p:cNvPr id="24" name="Picture 23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C1DC5ACB-E9C8-739A-2D85-3F24758CB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043" t="33894" b="31196"/>
              <a:stretch>
                <a:fillRect/>
              </a:stretch>
            </p:blipFill>
            <p:spPr>
              <a:xfrm>
                <a:off x="309383" y="342899"/>
                <a:ext cx="4461398" cy="1133413"/>
              </a:xfrm>
              <a:prstGeom prst="rect">
                <a:avLst/>
              </a:prstGeom>
            </p:spPr>
          </p:pic>
          <p:pic>
            <p:nvPicPr>
              <p:cNvPr id="26" name="Picture 25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867A9FAD-3891-C258-8215-846C7E843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338" t="33863" b="31228"/>
              <a:stretch>
                <a:fillRect/>
              </a:stretch>
            </p:blipFill>
            <p:spPr>
              <a:xfrm>
                <a:off x="173735" y="1856595"/>
                <a:ext cx="4597045" cy="1133414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0A8467D-D8C2-EEC1-E13E-877FC1F375F9}"/>
                  </a:ext>
                </a:extLst>
              </p:cNvPr>
              <p:cNvSpPr/>
              <p:nvPr/>
            </p:nvSpPr>
            <p:spPr>
              <a:xfrm>
                <a:off x="4195821" y="358775"/>
                <a:ext cx="489643" cy="123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D8F530E-2582-3ED7-53D3-8D47766FCD73}"/>
                  </a:ext>
                </a:extLst>
              </p:cNvPr>
              <p:cNvSpPr/>
              <p:nvPr/>
            </p:nvSpPr>
            <p:spPr>
              <a:xfrm rot="16200000">
                <a:off x="-234260" y="758489"/>
                <a:ext cx="1094260" cy="145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+mj-lt"/>
                  </a:rPr>
                  <a:t>missing entries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28AD4E4-180C-37C8-38E1-58A93551B47C}"/>
                  </a:ext>
                </a:extLst>
              </p:cNvPr>
              <p:cNvSpPr/>
              <p:nvPr/>
            </p:nvSpPr>
            <p:spPr>
              <a:xfrm>
                <a:off x="501476" y="1384849"/>
                <a:ext cx="558797" cy="97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+mj-lt"/>
                  </a:rPr>
                  <a:t>Before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AED981D-8BD6-AD6D-619E-3EE10354711E}"/>
                  </a:ext>
                </a:extLst>
              </p:cNvPr>
              <p:cNvSpPr/>
              <p:nvPr/>
            </p:nvSpPr>
            <p:spPr>
              <a:xfrm>
                <a:off x="1144467" y="1384847"/>
                <a:ext cx="489643" cy="104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+mj-lt"/>
                  </a:rPr>
                  <a:t>After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E623FC-846A-755A-3731-8ECE74C28D09}"/>
                  </a:ext>
                </a:extLst>
              </p:cNvPr>
              <p:cNvSpPr/>
              <p:nvPr/>
            </p:nvSpPr>
            <p:spPr>
              <a:xfrm>
                <a:off x="475128" y="283926"/>
                <a:ext cx="489642" cy="104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+mj-lt"/>
                  </a:rPr>
                  <a:t>1,117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8D897DB-075F-F349-9C29-F56111D8C3D8}"/>
                  </a:ext>
                </a:extLst>
              </p:cNvPr>
              <p:cNvSpPr/>
              <p:nvPr/>
            </p:nvSpPr>
            <p:spPr>
              <a:xfrm>
                <a:off x="1144467" y="1249483"/>
                <a:ext cx="489642" cy="104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0FC50A-5FED-7F9E-939E-3B9BFBBC3D9A}"/>
                  </a:ext>
                </a:extLst>
              </p:cNvPr>
              <p:cNvSpPr/>
              <p:nvPr/>
            </p:nvSpPr>
            <p:spPr>
              <a:xfrm rot="16200000">
                <a:off x="1311406" y="788338"/>
                <a:ext cx="1055466" cy="1375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+mj-lt"/>
                  </a:rPr>
                  <a:t>density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AE09BFB-19E0-8088-5F16-66A4DE53D56D}"/>
                  </a:ext>
                </a:extLst>
              </p:cNvPr>
              <p:cNvSpPr/>
              <p:nvPr/>
            </p:nvSpPr>
            <p:spPr>
              <a:xfrm>
                <a:off x="1894160" y="1471079"/>
                <a:ext cx="2791303" cy="104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+mj-lt"/>
                  </a:rPr>
                  <a:t>demand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A4AFCBD-CD53-29E9-AD7A-F5111FBFD500}"/>
                  </a:ext>
                </a:extLst>
              </p:cNvPr>
              <p:cNvSpPr/>
              <p:nvPr/>
            </p:nvSpPr>
            <p:spPr>
              <a:xfrm>
                <a:off x="4326606" y="1863064"/>
                <a:ext cx="350657" cy="150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74CC589-EA41-2ED8-4DFC-5F9654241BA3}"/>
                  </a:ext>
                </a:extLst>
              </p:cNvPr>
              <p:cNvSpPr/>
              <p:nvPr/>
            </p:nvSpPr>
            <p:spPr>
              <a:xfrm>
                <a:off x="1719595" y="738798"/>
                <a:ext cx="80502" cy="236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36706F5-C5B0-03F1-BE5F-58B092A65E55}"/>
                  </a:ext>
                </a:extLst>
              </p:cNvPr>
              <p:cNvSpPr/>
              <p:nvPr/>
            </p:nvSpPr>
            <p:spPr>
              <a:xfrm rot="16200000">
                <a:off x="-241131" y="2270245"/>
                <a:ext cx="1146305" cy="1468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+mj-lt"/>
                  </a:rPr>
                  <a:t>avg. weekly demand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616B64A-0169-0AC8-2A9D-FA0071521FFA}"/>
                  </a:ext>
                </a:extLst>
              </p:cNvPr>
              <p:cNvSpPr/>
              <p:nvPr/>
            </p:nvSpPr>
            <p:spPr>
              <a:xfrm>
                <a:off x="436574" y="1845139"/>
                <a:ext cx="4248890" cy="104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+mj-lt"/>
                  </a:rPr>
                  <a:t>date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0FA6D7D-5DAD-D36E-3EDA-8090A7261FEF}"/>
                  </a:ext>
                </a:extLst>
              </p:cNvPr>
              <p:cNvSpPr/>
              <p:nvPr/>
            </p:nvSpPr>
            <p:spPr>
              <a:xfrm>
                <a:off x="405429" y="2891396"/>
                <a:ext cx="524140" cy="1240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  <a:latin typeface="+mj-lt"/>
                  </a:rPr>
                  <a:t>2019-01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6B771A4-E1EC-54D1-A9B2-EC30449A33D9}"/>
                  </a:ext>
                </a:extLst>
              </p:cNvPr>
              <p:cNvSpPr/>
              <p:nvPr/>
            </p:nvSpPr>
            <p:spPr>
              <a:xfrm>
                <a:off x="812424" y="2885029"/>
                <a:ext cx="406993" cy="104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bg1"/>
                    </a:solidFill>
                    <a:latin typeface="+mj-lt"/>
                  </a:rPr>
                  <a:t>2019-05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135EB78-6F36-37DF-A5A5-6FD1F72FB461}"/>
                  </a:ext>
                </a:extLst>
              </p:cNvPr>
              <p:cNvSpPr/>
              <p:nvPr/>
            </p:nvSpPr>
            <p:spPr>
              <a:xfrm>
                <a:off x="1229515" y="2887451"/>
                <a:ext cx="528284" cy="1360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  <a:latin typeface="+mj-lt"/>
                  </a:rPr>
                  <a:t>2019-09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55FF0EA-5006-EA0A-6A81-22B1872B0213}"/>
                  </a:ext>
                </a:extLst>
              </p:cNvPr>
              <p:cNvSpPr/>
              <p:nvPr/>
            </p:nvSpPr>
            <p:spPr>
              <a:xfrm>
                <a:off x="1683033" y="2885029"/>
                <a:ext cx="406993" cy="104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bg1"/>
                    </a:solidFill>
                    <a:latin typeface="+mj-lt"/>
                  </a:rPr>
                  <a:t>2020-01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C636645-5D60-B390-3435-8193CBBF82D4}"/>
                  </a:ext>
                </a:extLst>
              </p:cNvPr>
              <p:cNvSpPr/>
              <p:nvPr/>
            </p:nvSpPr>
            <p:spPr>
              <a:xfrm>
                <a:off x="2079472" y="2885029"/>
                <a:ext cx="508044" cy="138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  <a:latin typeface="+mj-lt"/>
                  </a:rPr>
                  <a:t>2020-05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891DC2D-133F-9C11-247E-43E2EFA538A4}"/>
                  </a:ext>
                </a:extLst>
              </p:cNvPr>
              <p:cNvSpPr/>
              <p:nvPr/>
            </p:nvSpPr>
            <p:spPr>
              <a:xfrm>
                <a:off x="2515006" y="2885029"/>
                <a:ext cx="475765" cy="104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bg1"/>
                    </a:solidFill>
                    <a:latin typeface="+mj-lt"/>
                  </a:rPr>
                  <a:t>2020-09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732A4BE-7931-E9F5-FB6A-0759B8428AD3}"/>
                  </a:ext>
                </a:extLst>
              </p:cNvPr>
              <p:cNvSpPr/>
              <p:nvPr/>
            </p:nvSpPr>
            <p:spPr>
              <a:xfrm>
                <a:off x="2990772" y="2885026"/>
                <a:ext cx="502214" cy="1164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  <a:latin typeface="+mj-lt"/>
                  </a:rPr>
                  <a:t>2021-01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88BC4C7-A6F9-F301-3632-5E2B95348756}"/>
                  </a:ext>
                </a:extLst>
              </p:cNvPr>
              <p:cNvSpPr/>
              <p:nvPr/>
            </p:nvSpPr>
            <p:spPr>
              <a:xfrm>
                <a:off x="3415753" y="2878867"/>
                <a:ext cx="406993" cy="104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bg1"/>
                    </a:solidFill>
                    <a:latin typeface="+mj-lt"/>
                  </a:rPr>
                  <a:t>2021-05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35BA441-69DF-55E1-55B0-C9A9434E7FCC}"/>
                  </a:ext>
                </a:extLst>
              </p:cNvPr>
              <p:cNvSpPr/>
              <p:nvPr/>
            </p:nvSpPr>
            <p:spPr>
              <a:xfrm>
                <a:off x="3843753" y="2878865"/>
                <a:ext cx="508043" cy="1348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  <a:latin typeface="+mj-lt"/>
                  </a:rPr>
                  <a:t>2021-09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1838F85-E928-BC83-6FDF-9C911DB8BDF7}"/>
                  </a:ext>
                </a:extLst>
              </p:cNvPr>
              <p:cNvSpPr/>
              <p:nvPr/>
            </p:nvSpPr>
            <p:spPr>
              <a:xfrm>
                <a:off x="4270378" y="2878865"/>
                <a:ext cx="406993" cy="104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bg1"/>
                    </a:solidFill>
                    <a:latin typeface="+mj-lt"/>
                  </a:rPr>
                  <a:t>2022-01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B78946-4836-3AD4-C9C0-AD3029AE6C89}"/>
                  </a:ext>
                </a:extLst>
              </p:cNvPr>
              <p:cNvSpPr/>
              <p:nvPr/>
            </p:nvSpPr>
            <p:spPr>
              <a:xfrm>
                <a:off x="2023957" y="1378183"/>
                <a:ext cx="320648" cy="111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  <a:latin typeface="+mj-lt"/>
                  </a:rPr>
                  <a:t>40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197314-A5F3-6868-08DC-0C26E88637C4}"/>
                  </a:ext>
                </a:extLst>
              </p:cNvPr>
              <p:cNvSpPr/>
              <p:nvPr/>
            </p:nvSpPr>
            <p:spPr>
              <a:xfrm>
                <a:off x="2602894" y="1384847"/>
                <a:ext cx="350485" cy="10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  <a:latin typeface="+mj-lt"/>
                  </a:rPr>
                  <a:t>60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E7CD621-A61E-7DB0-3C6C-03294B4D7519}"/>
                  </a:ext>
                </a:extLst>
              </p:cNvPr>
              <p:cNvSpPr/>
              <p:nvPr/>
            </p:nvSpPr>
            <p:spPr>
              <a:xfrm>
                <a:off x="3214552" y="1384846"/>
                <a:ext cx="350799" cy="104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  <a:latin typeface="+mj-lt"/>
                  </a:rPr>
                  <a:t>80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BEA5581-F4E3-DD41-7249-EA540070ABA7}"/>
                  </a:ext>
                </a:extLst>
              </p:cNvPr>
              <p:cNvSpPr/>
              <p:nvPr/>
            </p:nvSpPr>
            <p:spPr>
              <a:xfrm>
                <a:off x="3788237" y="1382537"/>
                <a:ext cx="385210" cy="937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  <a:latin typeface="+mj-lt"/>
                  </a:rPr>
                  <a:t>100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9A0C17-8DFD-4756-79E6-9A98DBBB13A2}"/>
                  </a:ext>
                </a:extLst>
              </p:cNvPr>
              <p:cNvSpPr/>
              <p:nvPr/>
            </p:nvSpPr>
            <p:spPr>
              <a:xfrm>
                <a:off x="4391779" y="1380742"/>
                <a:ext cx="371540" cy="90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>
                    <a:solidFill>
                      <a:schemeClr val="tx1"/>
                    </a:solidFill>
                    <a:latin typeface="+mj-lt"/>
                  </a:rPr>
                  <a:t>120</a:t>
                </a: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5284B0C-2242-5415-0BEA-F7BF40BDA6F1}"/>
                  </a:ext>
                </a:extLst>
              </p:cNvPr>
              <p:cNvGrpSpPr/>
              <p:nvPr/>
            </p:nvGrpSpPr>
            <p:grpSpPr>
              <a:xfrm>
                <a:off x="1546852" y="3042807"/>
                <a:ext cx="2161854" cy="184471"/>
                <a:chOff x="258129" y="5902736"/>
                <a:chExt cx="2161854" cy="184471"/>
              </a:xfrm>
              <a:solidFill>
                <a:schemeClr val="bg1"/>
              </a:solidFill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40EB334-44EB-21E7-63DC-EB13CEF68F83}"/>
                    </a:ext>
                  </a:extLst>
                </p:cNvPr>
                <p:cNvSpPr/>
                <p:nvPr/>
              </p:nvSpPr>
              <p:spPr>
                <a:xfrm>
                  <a:off x="354058" y="5902736"/>
                  <a:ext cx="1063530" cy="1788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7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Before (Observed)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C4439C2-6F81-10C7-27C6-12CDC4B697B8}"/>
                    </a:ext>
                  </a:extLst>
                </p:cNvPr>
                <p:cNvSpPr/>
                <p:nvPr/>
              </p:nvSpPr>
              <p:spPr>
                <a:xfrm>
                  <a:off x="1466635" y="5908330"/>
                  <a:ext cx="953348" cy="17887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7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After (Imputed)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8184899-A87A-19C0-537C-0497553D9B66}"/>
                    </a:ext>
                  </a:extLst>
                </p:cNvPr>
                <p:cNvSpPr/>
                <p:nvPr/>
              </p:nvSpPr>
              <p:spPr>
                <a:xfrm>
                  <a:off x="258129" y="5925313"/>
                  <a:ext cx="143872" cy="125529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4F79E58-1993-55EB-088D-740C3B216B9F}"/>
                    </a:ext>
                  </a:extLst>
                </p:cNvPr>
                <p:cNvSpPr/>
                <p:nvPr/>
              </p:nvSpPr>
              <p:spPr>
                <a:xfrm>
                  <a:off x="1372893" y="5933902"/>
                  <a:ext cx="146817" cy="125528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solidFill>
                    <a:schemeClr val="accent4">
                      <a:lumMod val="20000"/>
                      <a:lumOff val="8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8890F11-1210-A108-AFF6-9122D8FE1CC3}"/>
                </a:ext>
              </a:extLst>
            </p:cNvPr>
            <p:cNvSpPr/>
            <p:nvPr/>
          </p:nvSpPr>
          <p:spPr>
            <a:xfrm>
              <a:off x="331959" y="2745335"/>
              <a:ext cx="1141821" cy="130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+mj-lt"/>
                </a:rPr>
                <a:t>Missingness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188E573-8C40-CCA6-F8F8-E331927DED9A}"/>
                </a:ext>
              </a:extLst>
            </p:cNvPr>
            <p:cNvSpPr/>
            <p:nvPr/>
          </p:nvSpPr>
          <p:spPr>
            <a:xfrm>
              <a:off x="1654488" y="2750236"/>
              <a:ext cx="2437658" cy="134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+mj-lt"/>
                </a:rPr>
                <a:t>Distribution Density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417D4B0-700F-FB9B-ACEC-33A395FF1DE9}"/>
                </a:ext>
              </a:extLst>
            </p:cNvPr>
            <p:cNvSpPr/>
            <p:nvPr/>
          </p:nvSpPr>
          <p:spPr>
            <a:xfrm>
              <a:off x="359373" y="4053670"/>
              <a:ext cx="3732773" cy="149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+mj-lt"/>
                </a:rPr>
                <a:t>Temporal Consistency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14E2648-D97F-0313-3206-5BDF5C6BB65B}"/>
              </a:ext>
            </a:extLst>
          </p:cNvPr>
          <p:cNvGrpSpPr/>
          <p:nvPr/>
        </p:nvGrpSpPr>
        <p:grpSpPr>
          <a:xfrm>
            <a:off x="325985" y="544684"/>
            <a:ext cx="4066109" cy="1277347"/>
            <a:chOff x="115673" y="663556"/>
            <a:chExt cx="4066109" cy="1277347"/>
          </a:xfrm>
        </p:grpSpPr>
        <p:pic>
          <p:nvPicPr>
            <p:cNvPr id="85" name="Picture 8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FB073BA6-5D77-33F4-AE11-A175BD94B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950" t="35384" r="29751" b="15369"/>
            <a:stretch>
              <a:fillRect/>
            </a:stretch>
          </p:blipFill>
          <p:spPr>
            <a:xfrm>
              <a:off x="175966" y="839162"/>
              <a:ext cx="1818181" cy="1029575"/>
            </a:xfrm>
            <a:prstGeom prst="rect">
              <a:avLst/>
            </a:prstGeom>
          </p:spPr>
        </p:pic>
        <p:pic>
          <p:nvPicPr>
            <p:cNvPr id="87" name="Picture 8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B416244-A04B-6F69-EB2A-DD82A1F73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44" t="32869" r="29850" b="18158"/>
            <a:stretch>
              <a:fillRect/>
            </a:stretch>
          </p:blipFill>
          <p:spPr>
            <a:xfrm>
              <a:off x="2266228" y="851138"/>
              <a:ext cx="1833345" cy="1039674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688CEB6-510D-166F-D49A-7A86093462BF}"/>
                </a:ext>
              </a:extLst>
            </p:cNvPr>
            <p:cNvSpPr/>
            <p:nvPr/>
          </p:nvSpPr>
          <p:spPr>
            <a:xfrm>
              <a:off x="406431" y="1821355"/>
              <a:ext cx="334239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100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45170A9-2082-D6F9-754A-ECD698315021}"/>
                </a:ext>
              </a:extLst>
            </p:cNvPr>
            <p:cNvSpPr/>
            <p:nvPr/>
          </p:nvSpPr>
          <p:spPr>
            <a:xfrm>
              <a:off x="771556" y="1821355"/>
              <a:ext cx="334239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200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A3EDFE7-C386-7CE2-A33A-7C3E4934CE0A}"/>
                </a:ext>
              </a:extLst>
            </p:cNvPr>
            <p:cNvSpPr/>
            <p:nvPr/>
          </p:nvSpPr>
          <p:spPr>
            <a:xfrm>
              <a:off x="1112231" y="1821355"/>
              <a:ext cx="334239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300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A9E0AA8-C362-F248-52E9-2BAF7294ACD7}"/>
                </a:ext>
              </a:extLst>
            </p:cNvPr>
            <p:cNvSpPr/>
            <p:nvPr/>
          </p:nvSpPr>
          <p:spPr>
            <a:xfrm>
              <a:off x="1470478" y="1821355"/>
              <a:ext cx="334239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400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6C5F32-6717-6799-A65B-7E460E8DB31C}"/>
                </a:ext>
              </a:extLst>
            </p:cNvPr>
            <p:cNvSpPr/>
            <p:nvPr/>
          </p:nvSpPr>
          <p:spPr>
            <a:xfrm>
              <a:off x="2371548" y="1839938"/>
              <a:ext cx="267851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50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E233BB1-54B0-6190-9E26-980C7B95285A}"/>
                </a:ext>
              </a:extLst>
            </p:cNvPr>
            <p:cNvSpPr/>
            <p:nvPr/>
          </p:nvSpPr>
          <p:spPr>
            <a:xfrm>
              <a:off x="2636172" y="1839938"/>
              <a:ext cx="267851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60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C0AB7CB-D95C-05DB-3B12-A33300F90B40}"/>
                </a:ext>
              </a:extLst>
            </p:cNvPr>
            <p:cNvSpPr/>
            <p:nvPr/>
          </p:nvSpPr>
          <p:spPr>
            <a:xfrm>
              <a:off x="2890162" y="1839938"/>
              <a:ext cx="267851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70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0A3B8CA-100E-EBDA-3B58-69282266B923}"/>
                </a:ext>
              </a:extLst>
            </p:cNvPr>
            <p:cNvSpPr/>
            <p:nvPr/>
          </p:nvSpPr>
          <p:spPr>
            <a:xfrm>
              <a:off x="3137668" y="1839938"/>
              <a:ext cx="267851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80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0C0D05E-2B21-CC5B-6647-8CFFFA73C245}"/>
                </a:ext>
              </a:extLst>
            </p:cNvPr>
            <p:cNvSpPr/>
            <p:nvPr/>
          </p:nvSpPr>
          <p:spPr>
            <a:xfrm>
              <a:off x="3400516" y="1839938"/>
              <a:ext cx="267851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90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07A9471-EF20-7AB2-F283-DC062D581784}"/>
                </a:ext>
              </a:extLst>
            </p:cNvPr>
            <p:cNvSpPr/>
            <p:nvPr/>
          </p:nvSpPr>
          <p:spPr>
            <a:xfrm>
              <a:off x="3633687" y="1839938"/>
              <a:ext cx="298836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100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85812DD-5D71-E2A4-90CF-E3A4D11CF257}"/>
                </a:ext>
              </a:extLst>
            </p:cNvPr>
            <p:cNvSpPr/>
            <p:nvPr/>
          </p:nvSpPr>
          <p:spPr>
            <a:xfrm>
              <a:off x="3888891" y="1846448"/>
              <a:ext cx="292891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110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523ECBA-73CE-B1BF-98FC-6A3D7891D66C}"/>
                </a:ext>
              </a:extLst>
            </p:cNvPr>
            <p:cNvSpPr/>
            <p:nvPr/>
          </p:nvSpPr>
          <p:spPr>
            <a:xfrm>
              <a:off x="1202182" y="1719446"/>
              <a:ext cx="784016" cy="19636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5DA4289-2034-8D43-943C-BF9D8B3C1E28}"/>
                </a:ext>
              </a:extLst>
            </p:cNvPr>
            <p:cNvSpPr/>
            <p:nvPr/>
          </p:nvSpPr>
          <p:spPr>
            <a:xfrm>
              <a:off x="249321" y="1707003"/>
              <a:ext cx="110270" cy="2088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3067414-0436-3DFE-19CF-B8FA0BD29D51}"/>
                </a:ext>
              </a:extLst>
            </p:cNvPr>
            <p:cNvSpPr/>
            <p:nvPr/>
          </p:nvSpPr>
          <p:spPr>
            <a:xfrm>
              <a:off x="121436" y="1765448"/>
              <a:ext cx="128016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5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2FA4B86-40FA-C11A-C1BA-57C26E1648DD}"/>
                </a:ext>
              </a:extLst>
            </p:cNvPr>
            <p:cNvSpPr/>
            <p:nvPr/>
          </p:nvSpPr>
          <p:spPr>
            <a:xfrm>
              <a:off x="115673" y="1582429"/>
              <a:ext cx="298836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200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94ABD4F-E1F6-3191-C2D9-27E971DE1B2C}"/>
                </a:ext>
              </a:extLst>
            </p:cNvPr>
            <p:cNvSpPr/>
            <p:nvPr/>
          </p:nvSpPr>
          <p:spPr>
            <a:xfrm>
              <a:off x="115673" y="1394686"/>
              <a:ext cx="298836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400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B1CC291-EC64-084D-BF7F-D5FDBC40D723}"/>
                </a:ext>
              </a:extLst>
            </p:cNvPr>
            <p:cNvSpPr/>
            <p:nvPr/>
          </p:nvSpPr>
          <p:spPr>
            <a:xfrm>
              <a:off x="115673" y="1199219"/>
              <a:ext cx="298836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600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4EFC22-5225-603C-292E-71E70A1E9CB8}"/>
                </a:ext>
              </a:extLst>
            </p:cNvPr>
            <p:cNvSpPr/>
            <p:nvPr/>
          </p:nvSpPr>
          <p:spPr>
            <a:xfrm>
              <a:off x="124973" y="1006100"/>
              <a:ext cx="298836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800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015B64A-AE4D-62E0-AE9E-73729C54CE45}"/>
                </a:ext>
              </a:extLst>
            </p:cNvPr>
            <p:cNvSpPr/>
            <p:nvPr/>
          </p:nvSpPr>
          <p:spPr>
            <a:xfrm>
              <a:off x="2204197" y="1556504"/>
              <a:ext cx="298836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50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B32862D-2CC9-03BA-07F5-D94932CB6381}"/>
                </a:ext>
              </a:extLst>
            </p:cNvPr>
            <p:cNvSpPr/>
            <p:nvPr/>
          </p:nvSpPr>
          <p:spPr>
            <a:xfrm>
              <a:off x="2203462" y="1333704"/>
              <a:ext cx="298836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100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265E127-F19F-1A38-E5A7-7563893C8CD7}"/>
                </a:ext>
              </a:extLst>
            </p:cNvPr>
            <p:cNvSpPr/>
            <p:nvPr/>
          </p:nvSpPr>
          <p:spPr>
            <a:xfrm>
              <a:off x="2203462" y="1119912"/>
              <a:ext cx="298836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150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305932D-5487-428C-FE3C-E22CF3DD7374}"/>
                </a:ext>
              </a:extLst>
            </p:cNvPr>
            <p:cNvSpPr/>
            <p:nvPr/>
          </p:nvSpPr>
          <p:spPr>
            <a:xfrm>
              <a:off x="2203462" y="895473"/>
              <a:ext cx="298836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>
                  <a:solidFill>
                    <a:schemeClr val="tx1"/>
                  </a:solidFill>
                  <a:latin typeface="+mj-lt"/>
                </a:rPr>
                <a:t>200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82A59F1-87B5-E2D6-F19F-EB1E7121F4C8}"/>
                </a:ext>
              </a:extLst>
            </p:cNvPr>
            <p:cNvSpPr/>
            <p:nvPr/>
          </p:nvSpPr>
          <p:spPr>
            <a:xfrm>
              <a:off x="2238613" y="1456000"/>
              <a:ext cx="100640" cy="8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5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9A304B6-D171-19B9-2AD0-F19337323007}"/>
                </a:ext>
              </a:extLst>
            </p:cNvPr>
            <p:cNvSpPr/>
            <p:nvPr/>
          </p:nvSpPr>
          <p:spPr>
            <a:xfrm>
              <a:off x="2236451" y="1669210"/>
              <a:ext cx="100640" cy="8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5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33EF53A-BD7B-54E9-05C8-1A7E39807BAD}"/>
                </a:ext>
              </a:extLst>
            </p:cNvPr>
            <p:cNvSpPr/>
            <p:nvPr/>
          </p:nvSpPr>
          <p:spPr>
            <a:xfrm>
              <a:off x="2236451" y="1237267"/>
              <a:ext cx="100640" cy="8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5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49A0629-7AE6-6FD3-5CFD-20239856799C}"/>
                </a:ext>
              </a:extLst>
            </p:cNvPr>
            <p:cNvSpPr/>
            <p:nvPr/>
          </p:nvSpPr>
          <p:spPr>
            <a:xfrm>
              <a:off x="2236451" y="1018821"/>
              <a:ext cx="100640" cy="8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5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016FD7E-C8C8-FA76-01ED-131B70345BD0}"/>
                </a:ext>
              </a:extLst>
            </p:cNvPr>
            <p:cNvSpPr/>
            <p:nvPr/>
          </p:nvSpPr>
          <p:spPr>
            <a:xfrm>
              <a:off x="2219842" y="1779304"/>
              <a:ext cx="128016" cy="94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5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25E51C4-E50C-9825-A44B-C5BE7BCB4009}"/>
                </a:ext>
              </a:extLst>
            </p:cNvPr>
            <p:cNvSpPr/>
            <p:nvPr/>
          </p:nvSpPr>
          <p:spPr>
            <a:xfrm>
              <a:off x="258465" y="663556"/>
              <a:ext cx="1669190" cy="164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D53FBA2-030C-13EF-A4DE-4A9825CB57BB}"/>
                </a:ext>
              </a:extLst>
            </p:cNvPr>
            <p:cNvSpPr/>
            <p:nvPr/>
          </p:nvSpPr>
          <p:spPr>
            <a:xfrm>
              <a:off x="2347858" y="666611"/>
              <a:ext cx="1669190" cy="164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+mj-lt"/>
                </a:rPr>
                <a:t>After</a:t>
              </a:r>
            </a:p>
          </p:txBody>
        </p:sp>
      </p:grpSp>
      <p:graphicFrame>
        <p:nvGraphicFramePr>
          <p:cNvPr id="120" name="Table 119">
            <a:extLst>
              <a:ext uri="{FF2B5EF4-FFF2-40B4-BE49-F238E27FC236}">
                <a16:creationId xmlns:a16="http://schemas.microsoft.com/office/drawing/2014/main" id="{4E6FA895-632A-1EC4-9D1E-033984A88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03403"/>
              </p:ext>
            </p:extLst>
          </p:nvPr>
        </p:nvGraphicFramePr>
        <p:xfrm>
          <a:off x="4743054" y="3175285"/>
          <a:ext cx="5488664" cy="3258913"/>
        </p:xfrm>
        <a:graphic>
          <a:graphicData uri="http://schemas.openxmlformats.org/drawingml/2006/table">
            <a:tbl>
              <a:tblPr/>
              <a:tblGrid>
                <a:gridCol w="1521241">
                  <a:extLst>
                    <a:ext uri="{9D8B030D-6E8A-4147-A177-3AD203B41FA5}">
                      <a16:colId xmlns:a16="http://schemas.microsoft.com/office/drawing/2014/main" val="3877495355"/>
                    </a:ext>
                  </a:extLst>
                </a:gridCol>
                <a:gridCol w="3967423">
                  <a:extLst>
                    <a:ext uri="{9D8B030D-6E8A-4147-A177-3AD203B41FA5}">
                      <a16:colId xmlns:a16="http://schemas.microsoft.com/office/drawing/2014/main" val="703508135"/>
                    </a:ext>
                  </a:extLst>
                </a:gridCol>
              </a:tblGrid>
              <a:tr h="294704"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Coefficient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0" algn="l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Interpretation*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91049"/>
                  </a:ext>
                </a:extLst>
              </a:tr>
              <a:tr h="421431"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Intercept (518.3)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Represents the expected weekly demand for </a:t>
                      </a:r>
                      <a:r>
                        <a:rPr lang="en-IN" sz="900" i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Desperados at Albert-Heijn </a:t>
                      </a: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when all other variables (momentum, volatility, seasonality) are at average levels. 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05000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Momentum (+6.86)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Each additional unit sold yesterday increases the weekly demand by ~6.9 units — suggesting strong momentum and repeat purchase behaviour across brands.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33911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Seasonality (+11.79)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There is a 12-unit swing in weekly demand linked to long-term annual seasonality, e.g. higher sales in summer months and dips in winter. 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287277"/>
                  </a:ext>
                </a:extLst>
              </a:tr>
              <a:tr h="404136"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Volatility (−3.61)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Higher variability in past 4-week sales tends to lower future demand, suggesting demand consistency drives sales.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798292"/>
                  </a:ext>
                </a:extLst>
              </a:tr>
              <a:tr h="427968"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Heineken 0.0 (−4.68)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i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Heineken 0.0 </a:t>
                      </a: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baseline demand is ~4.7 units lower than </a:t>
                      </a:r>
                      <a:r>
                        <a:rPr lang="en-IN" sz="900" i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Desperados</a:t>
                      </a: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en-IN" sz="900" i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Albert-Heijn</a:t>
                      </a: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).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239496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Heineken Regular (−2.12)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i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Heineken Regular </a:t>
                      </a: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baseline demand is ~2.1 units lower than </a:t>
                      </a:r>
                      <a:r>
                        <a:rPr lang="en-IN" sz="900" i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Desperados</a:t>
                      </a: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en-IN" sz="900" i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Albert-Heijn</a:t>
                      </a: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).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722080"/>
                  </a:ext>
                </a:extLst>
              </a:tr>
              <a:tr h="466344"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Heineken 0.0 × Dirk (+3.79)</a:t>
                      </a:r>
                      <a:endParaRPr lang="en-IN" sz="900" dirty="0">
                        <a:effectLst/>
                        <a:latin typeface="+mj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8" indent="0">
                        <a:buNone/>
                        <a:tabLst/>
                      </a:pPr>
                      <a:r>
                        <a:rPr lang="en-IN" sz="900" i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Heineken 0.0 </a:t>
                      </a: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performs 3.8 units higher at </a:t>
                      </a:r>
                      <a:r>
                        <a:rPr lang="en-IN" sz="900" i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Dirk</a:t>
                      </a:r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than expected — stronger consumer affinity at this retailer.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945" marR="4945" marT="4945" marB="4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719847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E0B211E4-36B3-F331-35CB-E709F2EBA286}"/>
              </a:ext>
            </a:extLst>
          </p:cNvPr>
          <p:cNvSpPr txBox="1"/>
          <p:nvPr/>
        </p:nvSpPr>
        <p:spPr>
          <a:xfrm>
            <a:off x="233974" y="137768"/>
            <a:ext cx="397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Handling extreme values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D11549A-433A-1BE4-9208-BD4F2E9B2137}"/>
              </a:ext>
            </a:extLst>
          </p:cNvPr>
          <p:cNvSpPr txBox="1"/>
          <p:nvPr/>
        </p:nvSpPr>
        <p:spPr>
          <a:xfrm>
            <a:off x="238912" y="2713621"/>
            <a:ext cx="397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Handling missing values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95636D4-54A9-61AD-2870-2663E4B63EA5}"/>
              </a:ext>
            </a:extLst>
          </p:cNvPr>
          <p:cNvSpPr txBox="1"/>
          <p:nvPr/>
        </p:nvSpPr>
        <p:spPr>
          <a:xfrm>
            <a:off x="4568032" y="137767"/>
            <a:ext cx="6079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Demand forecasting model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26B2C46-95EA-B58D-A237-FFABEEF0B8A1}"/>
              </a:ext>
            </a:extLst>
          </p:cNvPr>
          <p:cNvSpPr txBox="1"/>
          <p:nvPr/>
        </p:nvSpPr>
        <p:spPr>
          <a:xfrm>
            <a:off x="4568033" y="2713620"/>
            <a:ext cx="6079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Explanatory modelling for interpretation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D75A3D-F1CE-8E8C-693A-8B6D4CCBBEB3}"/>
              </a:ext>
            </a:extLst>
          </p:cNvPr>
          <p:cNvCxnSpPr>
            <a:cxnSpLocks/>
          </p:cNvCxnSpPr>
          <p:nvPr/>
        </p:nvCxnSpPr>
        <p:spPr>
          <a:xfrm>
            <a:off x="4526280" y="100584"/>
            <a:ext cx="0" cy="66560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A6EF23-1704-D44F-2097-6DFFCE1883B8}"/>
              </a:ext>
            </a:extLst>
          </p:cNvPr>
          <p:cNvCxnSpPr>
            <a:cxnSpLocks/>
          </p:cNvCxnSpPr>
          <p:nvPr/>
        </p:nvCxnSpPr>
        <p:spPr>
          <a:xfrm>
            <a:off x="233974" y="2743200"/>
            <a:ext cx="1172637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D86ACA-F621-8DC0-B6F4-016AE38A7039}"/>
              </a:ext>
            </a:extLst>
          </p:cNvPr>
          <p:cNvSpPr txBox="1"/>
          <p:nvPr/>
        </p:nvSpPr>
        <p:spPr>
          <a:xfrm>
            <a:off x="430295" y="1873991"/>
            <a:ext cx="38276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cs typeface="Segoe UI" panose="020B0502040204020203" pitchFamily="34" charset="0"/>
              </a:rPr>
              <a:t>Outliers removed using </a:t>
            </a:r>
            <a:r>
              <a:rPr lang="en-US" sz="900" b="1" dirty="0">
                <a:cs typeface="Segoe UI" panose="020B0502040204020203" pitchFamily="34" charset="0"/>
              </a:rPr>
              <a:t>Inter-Quartile Range (IQR)</a:t>
            </a:r>
            <a:r>
              <a:rPr lang="en-US" sz="900" dirty="0">
                <a:cs typeface="Segoe UI" panose="020B0502040204020203" pitchFamily="34" charset="0"/>
              </a:rPr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cs typeface="Segoe UI" panose="020B0502040204020203" pitchFamily="34" charset="0"/>
              </a:rPr>
              <a:t>Achieved smooth </a:t>
            </a:r>
            <a:r>
              <a:rPr lang="en-US" sz="900" b="1" dirty="0">
                <a:cs typeface="Segoe UI" panose="020B0502040204020203" pitchFamily="34" charset="0"/>
              </a:rPr>
              <a:t>Gaussian-like distributions </a:t>
            </a:r>
            <a:r>
              <a:rPr lang="en-US" sz="900" dirty="0">
                <a:cs typeface="Segoe UI" panose="020B0502040204020203" pitchFamily="34" charset="0"/>
              </a:rPr>
              <a:t>for SKU x Supermarket that align with model assumptions.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cs typeface="Segoe UI" panose="020B0502040204020203" pitchFamily="34" charset="0"/>
              </a:rPr>
              <a:t>Improved </a:t>
            </a:r>
            <a:r>
              <a:rPr lang="en-US" sz="900" b="1" dirty="0">
                <a:cs typeface="Segoe UI" panose="020B0502040204020203" pitchFamily="34" charset="0"/>
              </a:rPr>
              <a:t>model generalization</a:t>
            </a:r>
            <a:r>
              <a:rPr lang="en-US" sz="900" dirty="0">
                <a:cs typeface="Segoe UI" panose="020B0502040204020203" pitchFamily="34" charset="0"/>
              </a:rPr>
              <a:t> caused by rare, extreme spikes or data entry errors.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FC2E5-5741-C682-6404-91A6E2303AC3}"/>
              </a:ext>
            </a:extLst>
          </p:cNvPr>
          <p:cNvSpPr txBox="1"/>
          <p:nvPr/>
        </p:nvSpPr>
        <p:spPr>
          <a:xfrm>
            <a:off x="433051" y="5694802"/>
            <a:ext cx="404644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cs typeface="Segoe UI" panose="020B0502040204020203" pitchFamily="34" charset="0"/>
              </a:rPr>
              <a:t>Imputed missing values via </a:t>
            </a:r>
            <a:r>
              <a:rPr lang="en-US" sz="900" b="1" dirty="0">
                <a:cs typeface="Segoe UI" panose="020B0502040204020203" pitchFamily="34" charset="0"/>
              </a:rPr>
              <a:t>regularized regression </a:t>
            </a:r>
            <a:r>
              <a:rPr lang="en-US" sz="900" dirty="0">
                <a:cs typeface="Segoe UI" panose="020B0502040204020203" pitchFamily="34" charset="0"/>
              </a:rPr>
              <a:t>(i.e. Lasso Regression).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 dirty="0">
                <a:cs typeface="Segoe UI" panose="020B0502040204020203" pitchFamily="34" charset="0"/>
              </a:rPr>
              <a:t>R</a:t>
            </a:r>
            <a:r>
              <a:rPr lang="en-US" sz="900" b="1" baseline="30000" dirty="0">
                <a:cs typeface="Segoe UI" panose="020B0502040204020203" pitchFamily="34" charset="0"/>
              </a:rPr>
              <a:t>2</a:t>
            </a:r>
            <a:r>
              <a:rPr lang="en-US" sz="900" b="1" dirty="0">
                <a:cs typeface="Segoe UI" panose="020B0502040204020203" pitchFamily="34" charset="0"/>
              </a:rPr>
              <a:t> on test set was 0.977</a:t>
            </a:r>
            <a:r>
              <a:rPr lang="en-US" sz="900" dirty="0">
                <a:cs typeface="Segoe UI" panose="020B0502040204020203" pitchFamily="34" charset="0"/>
              </a:rPr>
              <a:t>, indicating strong model fit.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 dirty="0">
                <a:cs typeface="Segoe UI" panose="020B0502040204020203" pitchFamily="34" charset="0"/>
              </a:rPr>
              <a:t>Strong linear alignment</a:t>
            </a:r>
            <a:r>
              <a:rPr lang="en-US" sz="900" dirty="0">
                <a:cs typeface="Segoe UI" panose="020B0502040204020203" pitchFamily="34" charset="0"/>
              </a:rPr>
              <a:t> between observed and imputed values, indicating key relationships preserved post-imputation.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cs typeface="Segoe UI" panose="020B0502040204020203" pitchFamily="34" charset="0"/>
              </a:rPr>
              <a:t>Relative </a:t>
            </a:r>
            <a:r>
              <a:rPr lang="en-US" sz="900" b="1" dirty="0">
                <a:cs typeface="Segoe UI" panose="020B0502040204020203" pitchFamily="34" charset="0"/>
              </a:rPr>
              <a:t>lifts during promotion periods </a:t>
            </a:r>
            <a:r>
              <a:rPr lang="en-US" sz="900" dirty="0">
                <a:cs typeface="Segoe UI" panose="020B0502040204020203" pitchFamily="34" charset="0"/>
              </a:rPr>
              <a:t>remain consistent.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cs typeface="Segoe UI" panose="020B0502040204020203" pitchFamily="34" charset="0"/>
              </a:rPr>
              <a:t>The Kolmogorov-Smirnov (KS) statistical test shows </a:t>
            </a:r>
            <a:r>
              <a:rPr lang="en-US" sz="900" b="1" dirty="0">
                <a:cs typeface="Segoe UI" panose="020B0502040204020203" pitchFamily="34" charset="0"/>
              </a:rPr>
              <a:t>no significant difference</a:t>
            </a:r>
            <a:r>
              <a:rPr lang="en-US" sz="900" dirty="0">
                <a:cs typeface="Segoe UI" panose="020B0502040204020203" pitchFamily="34" charset="0"/>
              </a:rPr>
              <a:t> between original and imputed distributions.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E3A09-80F4-1374-D184-CBDD77FBA356}"/>
              </a:ext>
            </a:extLst>
          </p:cNvPr>
          <p:cNvSpPr txBox="1"/>
          <p:nvPr/>
        </p:nvSpPr>
        <p:spPr>
          <a:xfrm>
            <a:off x="8516961" y="597904"/>
            <a:ext cx="344339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cs typeface="Segoe UI" panose="020B0502040204020203" pitchFamily="34" charset="0"/>
              </a:rPr>
              <a:t>Fine-tuned multiple regularized and ensemble models to achieve the </a:t>
            </a:r>
            <a:r>
              <a:rPr lang="en-US" sz="900" b="1" dirty="0">
                <a:cs typeface="Segoe UI" panose="020B0502040204020203" pitchFamily="34" charset="0"/>
              </a:rPr>
              <a:t>most accurate and stable demand forecasts</a:t>
            </a:r>
            <a:r>
              <a:rPr lang="en-US" sz="900" dirty="0">
                <a:cs typeface="Segoe UI" panose="020B0502040204020203" pitchFamily="34" charset="0"/>
              </a:rPr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cs typeface="Segoe UI" panose="020B0502040204020203" pitchFamily="34" charset="0"/>
              </a:rPr>
              <a:t>Elastic-Net outperforms ensemble models </a:t>
            </a:r>
            <a:r>
              <a:rPr lang="en-US" sz="900" dirty="0">
                <a:cs typeface="Segoe UI" panose="020B0502040204020203" pitchFamily="34" charset="0"/>
              </a:rPr>
              <a:t>on all test-set metrics and generalizes better (lowest CV sMAPE).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cs typeface="Segoe UI" panose="020B0502040204020203" pitchFamily="34" charset="0"/>
              </a:rPr>
              <a:t>Elastic-Net </a:t>
            </a:r>
            <a:r>
              <a:rPr lang="en-US" sz="900" b="1" dirty="0">
                <a:cs typeface="Segoe UI" panose="020B0502040204020203" pitchFamily="34" charset="0"/>
              </a:rPr>
              <a:t>explains over 99.6% of variance</a:t>
            </a:r>
            <a:r>
              <a:rPr lang="en-US" sz="900" dirty="0">
                <a:cs typeface="Segoe UI" panose="020B0502040204020203" pitchFamily="34" charset="0"/>
              </a:rPr>
              <a:t> in weekly demand.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cs typeface="Segoe UI" panose="020B0502040204020203" pitchFamily="34" charset="0"/>
              </a:rPr>
              <a:t>Elastic-Net outperforming ensemble models suggests there is </a:t>
            </a:r>
            <a:r>
              <a:rPr lang="en-US" sz="900" b="1" dirty="0">
                <a:cs typeface="Segoe UI" panose="020B0502040204020203" pitchFamily="34" charset="0"/>
              </a:rPr>
              <a:t>little non-linearity</a:t>
            </a:r>
            <a:r>
              <a:rPr lang="en-US" sz="900" dirty="0">
                <a:cs typeface="Segoe UI" panose="020B0502040204020203" pitchFamily="34" charset="0"/>
              </a:rPr>
              <a:t>; engineered features (lags, roll, fourier) linearize the temporal structure.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cs typeface="Segoe UI" panose="020B0502040204020203" pitchFamily="34" charset="0"/>
              </a:rPr>
              <a:t>Note: The relatively </a:t>
            </a:r>
            <a:r>
              <a:rPr lang="en-US" sz="900" b="1" dirty="0">
                <a:cs typeface="Segoe UI" panose="020B0502040204020203" pitchFamily="34" charset="0"/>
              </a:rPr>
              <a:t>higher CV sMAPE </a:t>
            </a:r>
            <a:r>
              <a:rPr lang="en-US" sz="900" dirty="0">
                <a:cs typeface="Segoe UI" panose="020B0502040204020203" pitchFamily="34" charset="0"/>
              </a:rPr>
              <a:t>arises because it was computed on </a:t>
            </a:r>
            <a:r>
              <a:rPr lang="en-US" sz="900" b="1" dirty="0">
                <a:cs typeface="Segoe UI" panose="020B0502040204020203" pitchFamily="34" charset="0"/>
              </a:rPr>
              <a:t>scaled target values</a:t>
            </a:r>
            <a:r>
              <a:rPr lang="en-US" sz="900" dirty="0">
                <a:cs typeface="Segoe UI" panose="020B0502040204020203" pitchFamily="34" charset="0"/>
              </a:rPr>
              <a:t>, while Test sMAPE reflects performance on the </a:t>
            </a:r>
            <a:r>
              <a:rPr lang="en-US" sz="900" b="1" dirty="0">
                <a:cs typeface="Segoe UI" panose="020B0502040204020203" pitchFamily="34" charset="0"/>
              </a:rPr>
              <a:t>original demand values</a:t>
            </a:r>
            <a:r>
              <a:rPr lang="en-US" sz="900" dirty="0">
                <a:cs typeface="Segoe UI" panose="020B0502040204020203" pitchFamily="34" charset="0"/>
              </a:rPr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00" dirty="0"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D09C2-4A03-66B4-BBF9-5D9E145D0754}"/>
              </a:ext>
            </a:extLst>
          </p:cNvPr>
          <p:cNvSpPr txBox="1"/>
          <p:nvPr/>
        </p:nvSpPr>
        <p:spPr>
          <a:xfrm>
            <a:off x="10377138" y="3175285"/>
            <a:ext cx="1583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cs typeface="Segoe UI" panose="020B0502040204020203" pitchFamily="34" charset="0"/>
              </a:rPr>
              <a:t>Adj R</a:t>
            </a:r>
            <a:r>
              <a:rPr lang="en-US" sz="900" b="1" baseline="30000" dirty="0">
                <a:cs typeface="Segoe UI" panose="020B0502040204020203" pitchFamily="34" charset="0"/>
              </a:rPr>
              <a:t>2</a:t>
            </a:r>
            <a:r>
              <a:rPr lang="en-US" sz="900" b="1" dirty="0">
                <a:cs typeface="Segoe UI" panose="020B0502040204020203" pitchFamily="34" charset="0"/>
              </a:rPr>
              <a:t> = 0.983</a:t>
            </a:r>
            <a:r>
              <a:rPr lang="en-US" sz="900" dirty="0">
                <a:cs typeface="Segoe UI" panose="020B0502040204020203" pitchFamily="34" charset="0"/>
              </a:rPr>
              <a:t>: Model captures almost all systematic variation in demand.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cs typeface="Segoe UI" panose="020B0502040204020203" pitchFamily="34" charset="0"/>
              </a:rPr>
              <a:t>F-stat = 87,230</a:t>
            </a:r>
            <a:r>
              <a:rPr lang="en-US" sz="900" dirty="0">
                <a:cs typeface="Segoe UI" panose="020B0502040204020203" pitchFamily="34" charset="0"/>
              </a:rPr>
              <a:t>: High overall explanatory power.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cs typeface="Segoe UI" panose="020B0502040204020203" pitchFamily="34" charset="0"/>
              </a:rPr>
              <a:t>p-values &lt; 0.001</a:t>
            </a:r>
            <a:r>
              <a:rPr lang="en-US" sz="900" dirty="0">
                <a:cs typeface="Segoe UI" panose="020B0502040204020203" pitchFamily="34" charset="0"/>
              </a:rPr>
              <a:t>: Each predictor improves model fit.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cs typeface="Segoe UI" panose="020B0502040204020203" pitchFamily="34" charset="0"/>
              </a:rPr>
              <a:t>Condition Number = 101</a:t>
            </a:r>
            <a:r>
              <a:rPr lang="en-US" sz="900" dirty="0">
                <a:cs typeface="Segoe UI" panose="020B0502040204020203" pitchFamily="34" charset="0"/>
              </a:rPr>
              <a:t>: Low multicollinearity, coefficients are stable and interpretable.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cs typeface="Segoe UI" panose="020B0502040204020203" pitchFamily="34" charset="0"/>
              </a:rPr>
              <a:t>Durbin-Watson = 1.48</a:t>
            </a:r>
            <a:r>
              <a:rPr lang="en-US" sz="900" dirty="0">
                <a:cs typeface="Segoe UI" panose="020B0502040204020203" pitchFamily="34" charset="0"/>
              </a:rPr>
              <a:t>: Minor temporal dependence, expected in time series, not a major issue.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44CDB-2D98-3B0B-FF98-45A49AC968F0}"/>
              </a:ext>
            </a:extLst>
          </p:cNvPr>
          <p:cNvSpPr txBox="1"/>
          <p:nvPr/>
        </p:nvSpPr>
        <p:spPr>
          <a:xfrm>
            <a:off x="4742676" y="6497421"/>
            <a:ext cx="54886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i="1" dirty="0">
                <a:solidFill>
                  <a:srgbClr val="000000"/>
                </a:solidFill>
                <a:effectLst/>
                <a:latin typeface="+mj-lt"/>
              </a:rPr>
              <a:t>* forecasting weekly demand </a:t>
            </a:r>
            <a:r>
              <a:rPr lang="en-IN" sz="900" i="1" dirty="0">
                <a:solidFill>
                  <a:srgbClr val="000000"/>
                </a:solidFill>
                <a:latin typeface="+mj-lt"/>
              </a:rPr>
              <a:t>8 weeks </a:t>
            </a:r>
            <a:r>
              <a:rPr lang="en-IN" sz="900" i="1" dirty="0">
                <a:solidFill>
                  <a:srgbClr val="000000"/>
                </a:solidFill>
                <a:effectLst/>
                <a:latin typeface="+mj-lt"/>
              </a:rPr>
              <a:t>in advance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551933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584</Words>
  <Application>Microsoft Office PowerPoint</Application>
  <PresentationFormat>Widescreen</PresentationFormat>
  <Paragraphs>139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Segoe UI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shukla jaya</dc:creator>
  <cp:lastModifiedBy>Jay Borade</cp:lastModifiedBy>
  <cp:revision>9</cp:revision>
  <dcterms:created xsi:type="dcterms:W3CDTF">2025-10-22T14:19:58Z</dcterms:created>
  <dcterms:modified xsi:type="dcterms:W3CDTF">2025-11-16T07:10:42Z</dcterms:modified>
</cp:coreProperties>
</file>